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1d2f7739fce4c8a" /><Relationship Type="http://schemas.openxmlformats.org/officeDocument/2006/relationships/extended-properties" Target="/docProps/app.xml" Id="Rda7e7b2966854274" /><Relationship Type="http://schemas.openxmlformats.org/officeDocument/2006/relationships/officeDocument" Target="/ppt/presentation.xml" Id="Re26ad9f8e96b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510df8032466b"/>
  </p:sldMasterIdLst>
  <p:notesMasterIdLst>
    <p:notesMasterId xmlns:r="http://schemas.openxmlformats.org/officeDocument/2006/relationships" r:id="Rbb08cea621bd441c"/>
  </p:notesMasterIdLst>
  <p:sldIdLst>
    <p:sldId xmlns:r="http://schemas.openxmlformats.org/officeDocument/2006/relationships" id="256" r:id="Rd26ef34dd3594168"/>
    <p:sldId xmlns:r="http://schemas.openxmlformats.org/officeDocument/2006/relationships" id="257" r:id="R457512bdc1ba49e9"/>
    <p:sldId xmlns:r="http://schemas.openxmlformats.org/officeDocument/2006/relationships" id="258" r:id="R8e0c6c33aea6472b"/>
    <p:sldId xmlns:r="http://schemas.openxmlformats.org/officeDocument/2006/relationships" id="259" r:id="R9a91290824f34d7b"/>
    <p:sldId xmlns:r="http://schemas.openxmlformats.org/officeDocument/2006/relationships" id="260" r:id="R327d76b7562b4c29"/>
    <p:sldId xmlns:r="http://schemas.openxmlformats.org/officeDocument/2006/relationships" id="261" r:id="R01deea8a7ee748eb"/>
    <p:sldId xmlns:r="http://schemas.openxmlformats.org/officeDocument/2006/relationships" id="262" r:id="R85acafec38ca4021"/>
    <p:sldId xmlns:r="http://schemas.openxmlformats.org/officeDocument/2006/relationships" id="263" r:id="R0a9d763abed744e1"/>
    <p:sldId xmlns:r="http://schemas.openxmlformats.org/officeDocument/2006/relationships" id="264" r:id="R92dee811bde448da"/>
    <p:sldId xmlns:r="http://schemas.openxmlformats.org/officeDocument/2006/relationships" id="265" r:id="R84c42e8715454bcc"/>
    <p:sldId xmlns:r="http://schemas.openxmlformats.org/officeDocument/2006/relationships" id="266" r:id="R1424544b573c479a"/>
    <p:sldId xmlns:r="http://schemas.openxmlformats.org/officeDocument/2006/relationships" id="267" r:id="R98bbf461a2c045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510df8032466b" /><Relationship Type="http://schemas.openxmlformats.org/officeDocument/2006/relationships/theme" Target="/ppt/theme/theme1.xml" Id="Re8c88cf99ec04000" /><Relationship Type="http://schemas.openxmlformats.org/officeDocument/2006/relationships/notesMaster" Target="/ppt/notesMasters/notesMaster1.xml" Id="Rbb08cea621bd441c" /><Relationship Type="http://schemas.openxmlformats.org/officeDocument/2006/relationships/presProps" Target="/ppt/presProps.xml" Id="Rc24cbcb4d85f4a4b" /><Relationship Type="http://schemas.openxmlformats.org/officeDocument/2006/relationships/viewProps" Target="/ppt/viewProps.xml" Id="R0a416692589f4e62" /><Relationship Type="http://schemas.openxmlformats.org/officeDocument/2006/relationships/tableStyles" Target="/ppt/tableStyles.xml" Id="Rf975dd48c33c4a37" /><Relationship Type="http://schemas.openxmlformats.org/officeDocument/2006/relationships/slide" Target="/ppt/slides/slide1.xml" Id="Rd26ef34dd3594168" /><Relationship Type="http://schemas.openxmlformats.org/officeDocument/2006/relationships/slide" Target="/ppt/slides/slide2.xml" Id="R457512bdc1ba49e9" /><Relationship Type="http://schemas.openxmlformats.org/officeDocument/2006/relationships/slide" Target="/ppt/slides/slide3.xml" Id="R8e0c6c33aea6472b" /><Relationship Type="http://schemas.openxmlformats.org/officeDocument/2006/relationships/slide" Target="/ppt/slides/slide4.xml" Id="R9a91290824f34d7b" /><Relationship Type="http://schemas.openxmlformats.org/officeDocument/2006/relationships/slide" Target="/ppt/slides/slide5.xml" Id="R327d76b7562b4c29" /><Relationship Type="http://schemas.openxmlformats.org/officeDocument/2006/relationships/slide" Target="/ppt/slides/slide6.xml" Id="R01deea8a7ee748eb" /><Relationship Type="http://schemas.openxmlformats.org/officeDocument/2006/relationships/slide" Target="/ppt/slides/slide7.xml" Id="R85acafec38ca4021" /><Relationship Type="http://schemas.openxmlformats.org/officeDocument/2006/relationships/slide" Target="/ppt/slides/slide8.xml" Id="R0a9d763abed744e1" /><Relationship Type="http://schemas.openxmlformats.org/officeDocument/2006/relationships/slide" Target="/ppt/slides/slide9.xml" Id="R92dee811bde448da" /><Relationship Type="http://schemas.openxmlformats.org/officeDocument/2006/relationships/slide" Target="/ppt/slides/slide10.xml" Id="R84c42e8715454bcc" /><Relationship Type="http://schemas.openxmlformats.org/officeDocument/2006/relationships/slide" Target="/ppt/slides/slide11.xml" Id="R1424544b573c479a" /><Relationship Type="http://schemas.openxmlformats.org/officeDocument/2006/relationships/slide" Target="/ppt/slides/slide12.xml" Id="R98bbf461a2c045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9f68a078f64b4b02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6d3b751ee894c39" /><Relationship Type="http://schemas.openxmlformats.org/officeDocument/2006/relationships/notesMaster" Target="/ppt/notesMasters/notesMaster1.xml" Id="R1fc67aa0cce948b7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04e2fbf34c024015" /><Relationship Type="http://schemas.openxmlformats.org/officeDocument/2006/relationships/notesMaster" Target="/ppt/notesMasters/notesMaster1.xml" Id="R8af153d302f94625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f52bbb7983584a1b" /><Relationship Type="http://schemas.openxmlformats.org/officeDocument/2006/relationships/notesMaster" Target="/ppt/notesMasters/notesMaster1.xml" Id="R487dd00a562b4e98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842e41349fcb4589" /><Relationship Type="http://schemas.openxmlformats.org/officeDocument/2006/relationships/notesMaster" Target="/ppt/notesMasters/notesMaster1.xml" Id="R9912623475f2498a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8d9dd3cb6e34ded" /><Relationship Type="http://schemas.openxmlformats.org/officeDocument/2006/relationships/notesMaster" Target="/ppt/notesMasters/notesMaster1.xml" Id="R040cb14d83bf49c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daa9b20e8894d57" /><Relationship Type="http://schemas.openxmlformats.org/officeDocument/2006/relationships/notesMaster" Target="/ppt/notesMasters/notesMaster1.xml" Id="R5c14992b477b4eb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111784d9d7f46ca" /><Relationship Type="http://schemas.openxmlformats.org/officeDocument/2006/relationships/notesMaster" Target="/ppt/notesMasters/notesMaster1.xml" Id="R830473eba70f4610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0c49ce74a174aed" /><Relationship Type="http://schemas.openxmlformats.org/officeDocument/2006/relationships/notesMaster" Target="/ppt/notesMasters/notesMaster1.xml" Id="R2a7fe72969894d4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af00646d4f34e7a" /><Relationship Type="http://schemas.openxmlformats.org/officeDocument/2006/relationships/notesMaster" Target="/ppt/notesMasters/notesMaster1.xml" Id="R86a9c4651b254eb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6f57dcc0391409f" /><Relationship Type="http://schemas.openxmlformats.org/officeDocument/2006/relationships/notesMaster" Target="/ppt/notesMasters/notesMaster1.xml" Id="R438da5b6a8414d28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66e527148cf48c9" /><Relationship Type="http://schemas.openxmlformats.org/officeDocument/2006/relationships/notesMaster" Target="/ppt/notesMasters/notesMaster1.xml" Id="Rf1d9bbf5c1ea49c9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027bbe322d7d4c58" /><Relationship Type="http://schemas.openxmlformats.org/officeDocument/2006/relationships/notesMaster" Target="/ppt/notesMasters/notesMaster1.xml" Id="R91df5f09258d49c2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Open with the market problem: most MI courses teach ideas, not competency. Position this as a premium transformation offer for professionals and institutions.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  <a:p xmlns:a="http://schemas.openxmlformats.org/drawingml/2006/main">
            <a:r>
              <a:t>- C:\Users\deepa\Downloads\motivational_interviewing_course_blueprint.csv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This slide reframes the course as product architecture, not only pedagogy.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This creates expansion potential and makes the deck useful for B2B as well as B2C selling.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Close by reinforcing that premium pricing comes from the offer architecture around the content.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  <a:p xmlns:a="http://schemas.openxmlformats.org/drawingml/2006/main">
            <a:r>
              <a:t>- C:\Users\deepa\Downloads\motivational_interviewing_course_blueprint.csv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Use this slide to justify why the same subject can be sold cheaply or sold as a flagship offer depending on packaging and delivery.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Make the distinction between information products and professional training. This is the latter.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  <a:p xmlns:a="http://schemas.openxmlformats.org/drawingml/2006/main">
            <a:r>
              <a:t>- C:\Users\deepa\Downloads\motivational_interviewing_course_blueprint.csv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This slide should make the market width obvious: one core method, many buying contexts.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Keep the language user-facing and concrete. These are the outcomes that justify the price.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This is the main operations slide. It turns the program from a content product into a premium training system.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  <a:p xmlns:a="http://schemas.openxmlformats.org/drawingml/2006/main">
            <a:r>
              <a:t>- C:\Users\deepa\Downloads\motivational_interviewing_course_blueprint.csv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This is the fast curriculum overview. It should feel coherent rather than crowded.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  <a:p xmlns:a="http://schemas.openxmlformats.org/drawingml/2006/main">
            <a:r>
              <a:t>- C:\Users\deepa\Downloads\motivational_interviewing_course_blueprint.csv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This slide does much of the commercial heavy lifting. It explains why the offer is defensible at a higher price point.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Emphasize transfer and usability. Buyers pay for tools that reduce implementation friction.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- C:\Users\deepa\Downloads\motivational_interviewing_premium_course.md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ca31899534f1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 1">
            <a:extLst xmlns:a="http://schemas.openxmlformats.org/drawingml/2006/main">
              <a:ext uri="{FF2B5EF4-FFF2-40B4-BE49-F238E27FC236}">
                <a16:creationId xmlns:a16="http://schemas.microsoft.com/office/drawing/2014/main" id="{51C352C4-6BBC-47E1-A9EE-49AA9CE336FF}"/>
              </a:ext>
            </a:extLst>
          </p:cNvPr>
          <p:cNvSpPr/>
          <p:nvPr>
            <p:ph type="ctrTitle" idx="0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 anchor="b"/>
          <a:lstStyle xmlns:a="http://schemas.openxmlformats.org/drawingml/2006/main">
            <a:lvl1pPr algn="ctr">
              <a:buNone/>
              <a:defRPr sz="6000"/>
            </a:lvl1pPr>
          </a:lstStyle>
          <a:p xmlns:a="http://schemas.openxmlformats.org/drawingml/2006/main"/>
        </p:txBody>
      </p:sp>
      <p:sp>
        <p:nvSpPr>
          <p:cNvPr id="2" name="Subtitle 2">
            <a:extLst xmlns:a="http://schemas.openxmlformats.org/drawingml/2006/main">
              <a:ext uri="{FF2B5EF4-FFF2-40B4-BE49-F238E27FC236}">
                <a16:creationId xmlns:a16="http://schemas.microsoft.com/office/drawing/2014/main" id="{DC97B4C5-FD4B-4836-B233-6A688B081295}"/>
              </a:ext>
            </a:extLst>
          </p:cNvPr>
          <p:cNvSpPr/>
          <p:nvPr>
            <p:ph type="subTitle" idx="1"/>
          </p:nvPr>
        </p:nvSpPr>
        <p:spPr>
          <a:xfrm xmlns:a="http://schemas.openxmlformats.org/drawingml/2006/main">
            <a:off x="1524000" y="3602038"/>
            <a:ext cx="9144000" cy="1655762"/>
          </a:xfrm>
        </p:spPr>
        <p:txBody>
          <a:bodyPr xmlns:a="http://schemas.openxmlformats.org/drawingml/2006/main"/>
          <a:lstStyle xmlns:a="http://schemas.openxmlformats.org/drawingml/2006/main"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 xmlns:a="http://schemas.openxmlformats.org/drawingml/2006/main"/>
        </p:txBody>
      </p:sp>
      <p:sp>
        <p:nvSpPr>
          <p:cNvPr id="3" name="Date Placeholder 3">
            <a:extLst xmlns:a="http://schemas.openxmlformats.org/drawingml/2006/main">
              <a:ext uri="{FF2B5EF4-FFF2-40B4-BE49-F238E27FC236}">
                <a16:creationId xmlns:a16="http://schemas.microsoft.com/office/drawing/2014/main" id="{623AD0C3-CA90-4240-8777-97D7393D3B39}"/>
              </a:ext>
            </a:extLst>
          </p:cNvPr>
          <p:cNvSpPr/>
          <p:nvPr>
            <p:ph type="dt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47B65685-BF6B-4EE1-B093-5B9F6AF401D0}"/>
              </a:ext>
            </a:extLst>
          </p:cNvPr>
          <p:cNvSpPr/>
          <p:nvPr>
            <p:ph type="ft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/>
          <p:nvPr>
            <p:ph type="sldNum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130be0d5567449e" /><Relationship Type="http://schemas.openxmlformats.org/officeDocument/2006/relationships/slideLayout" Target="/ppt/slideLayouts/slideLayout2.xml" Id="Rc70d4ada7ba24e8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26CA3A9-FA00-4E32-B3AF-39439EBE225F}"/>
              </a:ext>
            </a:extLst>
          </p:cNvPr>
          <p:cNvSpPr/>
          <p:nvPr>
            <p:ph type="sldNum" idx="4"/>
          </p:nvPr>
        </p:nvSpPr>
        <p:spPr>
          <a:xfrm xmlns:a="http://schemas.openxmlformats.org/drawingml/2006/main">
            <a:off x="86106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/>
          <a:lstStyle xmlns:a="http://schemas.openxmlformats.org/drawingml/2006/main">
            <a:lvl1pPr algn="r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d4ada7ba24e8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6bca63cd5f4b4a" /><Relationship Type="http://schemas.openxmlformats.org/officeDocument/2006/relationships/image" Target="/ppt/media/image.png" Id="Rd167e05cad54431c" /><Relationship Type="http://schemas.openxmlformats.org/officeDocument/2006/relationships/notesSlide" Target="/ppt/notesSlides/notesSlide1.xml" Id="Re33ffe153eef4aa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420fe1293904494" /><Relationship Type="http://schemas.openxmlformats.org/officeDocument/2006/relationships/image" Target="/ppt/media/image10.png" Id="Rde537ca54bd64553" /><Relationship Type="http://schemas.openxmlformats.org/officeDocument/2006/relationships/notesSlide" Target="/ppt/notesSlides/notesSlide10.xml" Id="R251bb55d19fb49bc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ac1e9306be429e" /><Relationship Type="http://schemas.openxmlformats.org/officeDocument/2006/relationships/image" Target="/ppt/media/image11.png" Id="R5827156e9ca14d20" /><Relationship Type="http://schemas.openxmlformats.org/officeDocument/2006/relationships/notesSlide" Target="/ppt/notesSlides/notesSlide11.xml" Id="Rfe27cc40b032464e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d1c6106b40444fc" /><Relationship Type="http://schemas.openxmlformats.org/officeDocument/2006/relationships/image" Target="/ppt/media/image12.png" Id="R086db9cc08714d68" /><Relationship Type="http://schemas.openxmlformats.org/officeDocument/2006/relationships/notesSlide" Target="/ppt/notesSlides/notesSlide12.xml" Id="Rfda28e5d548f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501be202cd345a4" /><Relationship Type="http://schemas.openxmlformats.org/officeDocument/2006/relationships/image" Target="/ppt/media/image2.png" Id="R119d1e69f2a6490e" /><Relationship Type="http://schemas.openxmlformats.org/officeDocument/2006/relationships/notesSlide" Target="/ppt/notesSlides/notesSlide2.xml" Id="Rff7228758f05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da125d8c0d347bf" /><Relationship Type="http://schemas.openxmlformats.org/officeDocument/2006/relationships/image" Target="/ppt/media/image3.png" Id="R0d01f36078394b80" /><Relationship Type="http://schemas.openxmlformats.org/officeDocument/2006/relationships/notesSlide" Target="/ppt/notesSlides/notesSlide3.xml" Id="R3a7e563369d8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5625e3244c648a5" /><Relationship Type="http://schemas.openxmlformats.org/officeDocument/2006/relationships/image" Target="/ppt/media/image4.png" Id="R86694f74c21e47f4" /><Relationship Type="http://schemas.openxmlformats.org/officeDocument/2006/relationships/notesSlide" Target="/ppt/notesSlides/notesSlide4.xml" Id="Rb0ac4b5ff55a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a58830515e441c6" /><Relationship Type="http://schemas.openxmlformats.org/officeDocument/2006/relationships/image" Target="/ppt/media/image5.png" Id="R20a82efd82b1414d" /><Relationship Type="http://schemas.openxmlformats.org/officeDocument/2006/relationships/notesSlide" Target="/ppt/notesSlides/notesSlide5.xml" Id="Rfb3caaa969f54d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6aa62474534a8e" /><Relationship Type="http://schemas.openxmlformats.org/officeDocument/2006/relationships/image" Target="/ppt/media/image6.png" Id="R97f46787e2a84e40" /><Relationship Type="http://schemas.openxmlformats.org/officeDocument/2006/relationships/notesSlide" Target="/ppt/notesSlides/notesSlide6.xml" Id="Reb457811fb3e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966a75d9a84d31" /><Relationship Type="http://schemas.openxmlformats.org/officeDocument/2006/relationships/image" Target="/ppt/media/image7.png" Id="Rcddc0732153f45e8" /><Relationship Type="http://schemas.openxmlformats.org/officeDocument/2006/relationships/notesSlide" Target="/ppt/notesSlides/notesSlide7.xml" Id="R3dad6da535564b1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acf6bbb1cf422b" /><Relationship Type="http://schemas.openxmlformats.org/officeDocument/2006/relationships/image" Target="/ppt/media/image8.png" Id="R4c3a57d57ea54def" /><Relationship Type="http://schemas.openxmlformats.org/officeDocument/2006/relationships/notesSlide" Target="/ppt/notesSlides/notesSlide8.xml" Id="R604b5e5097484c8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7ccef2afee34e59" /><Relationship Type="http://schemas.openxmlformats.org/officeDocument/2006/relationships/image" Target="/ppt/media/image9.png" Id="R75733e2e80b24eed" /><Relationship Type="http://schemas.openxmlformats.org/officeDocument/2006/relationships/notesSlide" Target="/ppt/notesSlides/notesSlide9.xml" Id="Rd295ceb0db824549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167e05cad54431c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175BC42-DBE0-4012-844D-FB0038621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47A8F61-EAC4-4C75-912E-903A4F9AE3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2F4D2E1-C131-4A1B-B4FB-E8B252E27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2C95380-85F9-49C8-BFBD-E94872230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65B800B-5741-4B95-86B7-FC17D708F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4B309B-4BE2-4970-88F3-01ABA2361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" cy="433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C557D84-4738-42D6-AF40-17C11150E9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38200"/>
            <a:ext cx="49530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Flagship Certification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B50B6E8-BBDE-4371-AA23-ACFC02779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238250"/>
            <a:ext cx="7477125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01214"/>
                </a:solidFill>
              </a:defRPr>
            </a:pPr>
            <a:r>
              <a:rPr sz="3600" b="1">
                <a:solidFill>
                  <a:srgbClr val="101214"/>
                </a:solidFill>
              </a:rPr>
              <a:t>Motivational Interviewing Mastery Certification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4C0875-7BDA-4A2D-9A45-C9B01FEE5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05150"/>
            <a:ext cx="58102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30363A"/>
                </a:solidFill>
              </a:defRPr>
            </a:pPr>
            <a:r>
              <a:rPr sz="1500" b="0">
                <a:solidFill>
                  <a:srgbClr val="30363A"/>
                </a:solidFill>
              </a:rPr>
              <a:t>A 24-week premium training designed to turn theory-heavy MI learning into observable practitioner skill.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DD76BF6-16AB-42DB-8AED-0687A95F3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43400"/>
            <a:ext cx="3714750" cy="876300"/>
          </a:xfrm>
          <a:prstGeom xmlns:a="http://schemas.openxmlformats.org/drawingml/2006/main" prst="roundRect">
            <a:avLst>
              <a:gd name="adj" fmla="val 8696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75BA644-DA78-414F-A4A7-35D5FD0FA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52950"/>
            <a:ext cx="32004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01214"/>
                </a:solidFill>
              </a:defRPr>
            </a:pPr>
            <a:r>
              <a:rPr sz="1725" b="1">
                <a:solidFill>
                  <a:srgbClr val="101214"/>
                </a:solidFill>
              </a:rPr>
              <a:t>Built for Rs 1 lakh+ positioning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60F5269-EF8D-49E7-B949-DBC1CAB45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52200872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e537ca54bd64553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C10BA54-AD1E-4D91-9D23-E58E72DC7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7FC93F-FB33-4B66-870E-6CE55591B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534BF48-8ADE-4258-A873-899B5B504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3BB5DA3-1824-41CA-B36E-D4F28FA8A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3F3AFAB-5088-46CB-B271-A54CCDC90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3F683E9-F760-419E-BB58-67F5D82BB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OFFER STACK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217DE0C-FDFD-4475-9231-01FEE1F88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10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B14DD0-1C64-477C-9B47-7362C3602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2468B7A-9DDB-4FA1-8F6E-0357D8DA5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80CB122-B379-40FF-9D43-848049CE4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A clear pricing ladder makes the flagship offer easier to sell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20A3403-F46B-427B-90EB-6302D9DC2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Use the same intellectual property across multiple price tiers, with the premium cohort anchored by support and certification.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55C720A-9BB5-4244-AA49-EF61D540C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F9CC014-BE37-4C00-BBD0-691C4FFA1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ACA29F4-801D-48B6-896B-2B85787A4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AA2F51E-E85A-4C87-8ED8-5482E66F7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84C9FC-0C18-40FB-A560-20CDD3C74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EEE471D-8FFF-453D-A112-682DFDA69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7BB83EC-9912-4572-91B2-7996C2149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Entry Layer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042D4C7-9841-46D3-B24A-AB12D693D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Self-paced foundations can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sit in the Rs 25,000 to Rs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40,000 range and feed the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flagship cohort.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CE22EA5-0977-4A5B-9382-6912E82CC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C50885F-6D1A-497D-ADAC-25A7549FA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448E03C-5FF2-4AD4-89A0-7731CA5F0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C7400F1-3DCF-4A7B-A1EE-6C0AE3ECA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46FE284-6880-4B2A-96F5-37D2F8686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A936869-B021-4D68-A6DD-177BA74D9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43A34E7-F6ED-426F-A357-D8199FC86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Flagship Layer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052AEB3-B284-4F7E-BBD7-BCA594BAD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The cohort with labs,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supervision,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certification can credibly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sit around Rs 1.1 lakh to Rs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1.75 lakh.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5EE286D-DDB4-4D78-B4ED-E1977E022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AF69328-7EE2-4BF0-9651-89EFD05F2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53B2E26-0068-4970-A1EC-6491CC14F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69AF203-04A7-43E6-8C00-5148CD6D3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FF9ACDD-7AFB-4685-AA5A-B5C633652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D97AFE0-61A1-4F55-AE58-62B1287B4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A6153D3-91C6-4A60-93DE-AA0DF5934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Advanced Layer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2A101E5-323C-450A-A413-4878B6420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Mentorship, case review, or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institutional delivery can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push value and margins far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beyond the core offer.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E89111F-993C-4219-B6D6-681D221844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11729682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827156e9ca14d20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BF1A3E-BFDF-4693-894B-085A4F53D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06866F3-036C-4611-8696-261DAD11C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37DDF2A-39D0-4AE6-8055-6C42597A2A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38AEF7C-411A-4E9A-A646-68EBFBD45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4F2116-A2E8-4AD7-B2AC-E5C0A8F36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630BEE4-E811-490B-BFD8-86DE618C2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SCALE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B9E588C-DE1E-495E-A832-7EE09F4EF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11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A40F04C-10E1-4CEA-A4CD-B24EF2091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835DB05-2BDC-44D1-AF27-FCFA238DD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4B040C7-1DED-48E6-868B-1E171ACDC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The same curriculum can be sold to institutions at a much higher contract value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C1D396E-43C3-4825-B11A-2CA3B5E55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Hospitals, rehab centers, NGOs, universities, and EAP providers can license the system with facilitator support.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F841CE8-426C-4E71-9315-4777269481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4D70A7B-C019-4CA6-BF50-A8E54397A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F4DBDB-FB19-4FBB-BDD8-52B541E59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9842552-82A1-4D2F-931E-AAE3457D7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DE1C01A-F377-48C1-85F0-87A0D7336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5DD67B5-D6BE-434F-B2C3-BD83B3FFD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63EC9FB-A177-4E36-8746-20A326EDC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Team Licensing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3780A37-FAC1-43B9-B35F-381CDD6CC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Sell seats in cohorts or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offer site licenses for 20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to 100 professionals using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common MI framework.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78E16A3-8BBE-4B17-BD1F-1B5685BFA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6DD9471-B6A5-47A3-87E3-EE2453733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1F60E56-FAE7-459F-BF2D-6C8985B04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AD655E3-A128-47EE-8184-B089D2219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E08E6A2-2408-44F9-AA81-65CAE6394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204BE7B-5DA6-411C-8E5C-71DCC3BD7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1CB7587-53E3-44D8-9A84-234F573C94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Customization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BC84A8A-58BB-491B-B729-183CB5ABD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Adapt cases, role-plays,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supervision examples to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addiction, health,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education, or social impact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settings.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058093A-E6B6-4021-A1ED-E75C8D9CA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248683A-31B6-4E2E-BA3D-ED1025ED5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AA0B649-9E93-41FF-A933-47D074371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4E090AD-F86F-4ED1-9C87-D6C9532C3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C4A83B5-3F54-4B86-8E57-31DB4C034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C57AD28-6A16-4D98-BB43-60B3AA508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363CF7D-16AA-41DB-871F-326C558AA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Supervisor Toolkit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CB369EFE-B154-4F91-989F-6E04CD99B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Extend the offer with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observation forms, review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rubrics, and post-training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implementation support.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7BDB4F1-7853-46C4-8166-0BD456FBB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574918267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86db9cc08714d68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353FAEE-1C64-4B34-B7A2-F6FE86892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F4E45D-441C-4EAE-8CFD-9CFA61F5A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DB10519-5DF8-4FB3-A525-CD79B74C2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FC41C05-AF76-4444-B112-36FC8293A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C2EA953-3BBC-4F52-AB34-5B069B0A4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411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BB35BED-6CA0-4BB6-95AA-48E531066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CALL TO ACTION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A80884A-4770-4CD2-8566-402EB5720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12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E8899F8-B4BB-4C41-A2D5-2E2759646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002BA98-BB30-451E-87DF-41CA2D57D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824819-3DA3-4F3A-9957-EA5551084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Build the course as a flagship certification, not a commodity video library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D3D19FB-85FF-43F3-A27A-CD019172D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667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content already exists. The premium value comes from structure, practice, supervision, proof, and brand positioning.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7DBA5FF-D9BB-4B31-BADB-852E68754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53E2726-8867-45FF-BA5C-253D33C57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F096AAA-1C28-4392-927B-92E4EADF1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0DF2085-3C0A-4206-83FA-108AC5E04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Flagship offer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28C2D75-A634-4440-9F40-D6B24DAFC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High-trust, high-ticket core program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6852BDA-85F3-4B27-88DA-A1778507E9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876F7D5-0050-48CB-BBE5-EFD9F9891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910DAE2-AD88-47C9-9A0F-03007E876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4F61ABF-F1C8-4CEB-93B5-8FCFB9182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Revenue layers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F053115-8856-4184-885B-390FF6EE0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Self-paced, cohort, and institutional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B25D7A2-EDB7-4EC3-B710-B9B92EF36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3D40752-8D81-4FFA-8B04-2D9356E80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6F5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4A52B0F-FA52-4A62-8029-72606BA2C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Now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C876E87-CF7B-4CD3-809F-0394ECA0D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Ready to package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40C752B-447E-4B93-A567-9ACAE83FD9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Landing page, workbooks, and deck prepared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C4CE6FF-A7F0-45D9-92F6-834649329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06781746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19d1e69f2a6490e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6C332AA-F898-4495-84A0-DD83BC492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D08E4C9-52F3-4A1E-871E-D82990F81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A3E0DD8-EFDD-4812-8384-09C124CEB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6B1937D-774C-4293-85B1-CE76F2730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058D42-2F98-445E-900A-7CE78D660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C04F3B-E335-4F33-BB6C-39BF0C50E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MARKET GAP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C7A03F8-420B-4C8E-A7F8-3D8AA1C95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02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DE8B128-6FA6-4E00-8804-16B63AEFD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1250405-7475-414D-9208-DA25C1465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E01C005-D024-4A6B-8465-2000B12C6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Why most MI trainings undersell their own value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6A5B4F3-69F6-4F8E-A5F1-D339DDE67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Low-ticket MI courses usually stop at concepts. Premium pricing needs practice, supervision, proof of skill, and implementation tools.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9DC4EFE-4C50-4DC8-9193-1D5A721556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F594289-7DBB-439C-B5CB-D60EBE24F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2205421-33AE-4825-A097-A41B631F1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88466FC-3C27-493E-BD2C-1F8AF3A6B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2717508-63EB-4523-AA5F-A9D8775C5C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3CD6148-38E2-4AB1-8151-E3EC79A01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3579B31-88EF-4D10-84A8-9CE6AF60C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Theory Only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6827F1B-2B6D-4F2F-803E-88443B70B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Video libraries and passive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lectures do not create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confidence in difficult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change conversations.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084FB55-CDB1-4D38-8C0E-45BD5B8F2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382DF2D-15EA-4F56-9219-C47277258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EB8B030-E6D8-4B38-8D61-849ED11CE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A98305B-03C2-47EC-825C-EDD9D260E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E97C5BE-680A-4DE1-A899-202627A4E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92C9B26-2DD0-4A5C-95AE-42F54FC63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5122234-6EDF-4903-96BC-C55B3FDBE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No Skill Proof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F4206D6-1992-42C1-9A23-7481CC1AF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Without observed practice,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assessments, and feedback,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the learner cannot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demonstrate real MI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competence.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F7E6F1D-277A-4DBC-A68A-F15B47D8B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3942BF1-C49C-4BF3-9F00-B2E93045F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6A6A116-BE94-4453-B125-63D24DBDA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5C7D024-EDF3-4D04-AB9A-604A9F291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2B90240-A37E-4967-A369-EA26D64B6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8487766-C526-4DEA-9B74-D8FC620A4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B7E49DE-3D2C-4F90-AC5B-7FFF32095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Weak Commercial Framing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BA3960B-6C52-46BC-A5C2-192723D58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 premium outcome must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include certification,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supervised growth,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usable tools, not only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content access.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B97984B-5F35-4206-979D-3716FDB5F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76202457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d01f36078394b80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0CE32D-82CF-4C75-B176-7BA646942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13B249-73DF-4823-AA76-70522B498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D3F488-B764-4B0E-83EA-6C24A753B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7D69687-19A2-4D2D-882B-9FFF7453F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C7E0351-235C-4C63-9A1D-520354DF9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411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938A15-87D0-4B6D-ABDD-74DC87C89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PREMIUM DESIGN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61DB79A-FD55-4E95-B614-D85108C2E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03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0929AE7-86F5-4841-92C3-834AD886B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96272D2-7960-4AFE-9FAF-71C7E5355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EF8450B-75DA-4B6C-985F-1417CEF29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What makes this program worth premium pricing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7571BA4-CF27-4729-838E-7B632EC90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667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offer becomes high-value when the curriculum is paired with deliberate practice, evaluation, and professional credibility.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B285F0-9E6D-4A66-8A73-4C5CA246B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3C9DA8-0916-49A2-A9FD-AE987C8CF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472323D-CCF1-47BD-839B-44BA08569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24 Weeks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60ED5B5-54AF-4448-A0D6-7131FB9DF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Structured transformation arc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7381103-0344-4D5C-A3F9-D001985BE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From helper mindset to planning and maintenance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E921D98-F1E7-4728-8C89-6077F907F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531DAC1-EF33-448A-9058-8324EF32C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AE18D51-B207-4960-99DD-C9DAFCF44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120+ Hours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05826FE-45B8-47B8-AF0D-9E5483C6E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Learning and guided practice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64F446B-8B20-4BB1-BB4D-2C8D3248B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Combines self-paced study, live calls, labs, and review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CE9C029-E058-48E8-9CFD-CB16E104E4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DAB4708-E651-4B57-BF96-5232E70C6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6F5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73FD306-01C5-484A-B88A-303000D21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Certified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2F44805-8DE8-4FC6-999F-C98415E640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Competency-based completion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F54EB45-DB96-4F00-AE1A-A24C6CD73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Assessment, recordings, and final evaluation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B465239-63D7-478C-A212-C271C0EE5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915186560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694f74c21e47f4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C494A3-DBB7-4B65-B8D6-0F3ECD45D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4630AAC-FCB0-4629-89B5-057BBC332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472C790-D472-402C-8A15-3805124A4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E497D28-12E1-46C0-BBCD-9B1345107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C5414D6-FB89-42F3-A151-4FF1BA3BB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EF53DEE-DA88-4FE4-8545-3C92B263E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AUDIENCE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CA728DE-3338-4C65-9D0E-8016F4D3A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04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5B6A09F-B02D-48D4-A777-A59043185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E9EEDF2-8894-4E14-AD8A-59E424F49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5DA999B-3C75-4F08-A020-71ABB088B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Built for professionals who work with resistance, ambivalence, and behavior change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E55C2D6-DC4A-42BC-948C-54E89C767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program is broad enough for multiple practice settings but rigorous enough for clinical and institutional use.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618E74B-F576-4B31-9A19-11BCFA284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185BE31-58CF-4A1C-BF29-80E8C01EB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6B80590-479B-4CFE-B81B-D130CE595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ED56035-25BC-4E6E-BE7F-F58C6D9E4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78F8161-A471-4794-BA4E-7CF32B5B5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0B6CAA5-2EBC-4765-A2C8-19CB5F831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8E20DE6-B510-4491-BF90-DFAFB7590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Mental Health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DE92067-02C0-4E42-A94F-13B6D7268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Psychologists, counselors,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psychiatrists, and social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workers who need stronger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engagement and change-talk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skills.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A544125-7C36-4088-BEF6-FC20EF69F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750D660-DFE0-4EB9-AC87-8CB755622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7366E95-8943-484B-84A8-0935B7FB2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52262A9-967A-41A3-A67E-05B5821FD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000EE2D-0DF5-4FFC-A45E-43C134548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B01EA81-DDDD-4EF1-92E1-5B650B923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E55B70E-2868-4A14-B093-A708E936F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Health and Recovery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ADABE44-8408-49A9-8F9A-47551CD2A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Addiction professionals,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rehab teams, and healthcare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providers working on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adherence, relapse,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motivation.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00CD178-F9D0-45DD-9F4C-58E391ADF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D5D374B-389E-42C7-BC0D-E343145A4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16AD417-D4BF-4DC8-81A0-7B305BFFF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6632596-3D9A-4F7B-B0B2-CEA09966C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1B91E48-10A4-4B67-B798-95CD6E630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F178FB6-C0E3-450B-9613-EFC07B362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9801E65-C90B-43B5-832E-50049BE04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Coaching and EAP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715BECF-829E-447D-BE77-CDE2F5E58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Coaches, wellbeing teams,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and institutions that want a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repeatable framework for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high-stakes change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conversations.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392E242-3901-4C7C-8053-8960D0AF4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066136136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0a82efd82b1414d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3A3FBB-E611-473D-9B3D-01F2DF47B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113B68B-64D9-439F-9FFB-534A07233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E15CC7-F90B-4218-99C8-AFA33DADC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D72FF36-FBC4-42D2-A9A1-11493A62C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7EA008-F7C4-4167-A99A-DB51C75E6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01CE021-B143-4224-975D-D3D301BD4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OUTCOMES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9E3A2E0-9855-4A92-B2B4-8B5D51199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05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554361-D2AA-470A-8DB3-3ABAC4B13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D755953-278B-4859-83E7-D681B7424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3FD18A9-1D40-41B2-A536-3A88C0056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What participants can do by the end of the program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626314-A55C-4912-AA4A-06C7626C8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promise is skill transfer, not inspiration. Learners should leave able to use MI with fluency under real-world pressure.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66BC4C3-DD91-4156-85BE-5E6F2347C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10E20F0-18B0-4602-8078-7F2BF8A26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AADF657-55E2-4F0C-833B-AD116DA66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C4A3341-304A-40B9-85E2-D93780939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4ABCF5D-585C-4A3E-9CB3-2894E3816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316CD87-7567-4190-9C28-96F53AD67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7361FA8-2C16-4422-AFD3-8F27B425F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Engage Better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ED09921-3508-4A6F-BC02-99A136B11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Reduce resistance, avoid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common traps, and build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alliance without becoming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passive or vague.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080340B-DDE1-4CD4-9E80-F6602448E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2F201B1-075B-4990-B159-B6B305A41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2CAD04C-B006-40ED-AEA1-B7ACC39DC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5B43765-F71F-4D25-A96F-768B0AE0C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74607FD-6D84-4C59-ACA7-792232BCB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4265F0E-2FBF-43E7-8BFF-888E1B0FD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3E1B8F0-C301-433B-A1B9-75FF71479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Evoke Better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526254E-4AB3-4A62-AB08-24645D9AE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Spot change talk, work with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sustain talk, and help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clients hear their own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reasons for change.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C061C1E-FF7F-4B76-8184-4DC46C67D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66B443E-03DA-4C7C-B83A-7BC4F64D2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0CC8F1C-ADE9-45FB-981D-2114C232B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C2FA993-48C5-4D81-8220-94D468FFF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127DA0B-CA77-4D3A-B226-440ECAFA0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932696B-8716-4B16-8148-261820DCA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E8A5EC7-A01F-40E4-BFCE-2540B316C4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Plan Better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F6EAFC7-5A8A-4626-B1F3-D2546168B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Move into commitment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action only when readiness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is present, using realistic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and durable change plans.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8CD5FF9-4407-4C32-9877-54DF49289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069773932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7f46787e2a84e40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CB81F8D-D881-43B1-83BC-B86D15EBF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53F6F05-AC05-4AD6-B70B-E23036641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C9222BE-B574-447E-8862-329619728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E9EDF0-6155-4393-9363-7860E6F9A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02F3DE-91BD-4887-B8A4-2E281D01B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411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8E3FD2B-D134-4D81-89DA-00368A8FA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DELIVERY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C10D4D0-EDD8-4ADB-A55A-F1BAA859E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06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3A36DF6-289F-456E-B3B8-29261097D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F3975B-1716-4E3F-B744-42D2AD2A4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FA75DEC-05ED-4EFF-80D2-09EDCFD2B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The 24-week learning journey is designed for retention and skill transfer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C38174A-FFB9-457E-8967-872E4179E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667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structure mixes content, live teaching, practice, supervision, and evaluated performance.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FDD175-CCD6-43C2-A072-612130A18A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D0D56B5-E7D5-40C9-A978-FEF870138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9ABE64E-26BA-42B9-9BB0-064DC5261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24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908C829-63A2-4665-9212-1E54AD467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Live teaching sessions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916F57E-3712-4C3E-8EA5-FA98227F8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Weekly faculty-led calls with teaching and debrief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DEBEF8-C0FA-4096-98C1-56054A233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C5E6240-2105-4D13-BD42-16AB476A6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92B85D8-E169-4FAF-B088-74B52C273A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12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CA1121E-E16B-4040-9241-C80989008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Guided role-play labs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FA89867-059E-46BD-8254-D9B68DC6E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Focused skill drills and peer practice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996D5A3-4CC6-4BEC-993A-2FFF81CED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15524CE-68C4-4307-91F1-C562DE6C7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6F5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EED293-3E08-4F01-91EE-AA0C332A0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6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05C5857-8312-4E8A-A9CD-7E371046C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Supervision clinics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BFFE770-CC24-43C7-A626-B50DC9A4B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Structured transcript or recording review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54D0D01-8C06-4F0D-8E17-8B0A26DA3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446277035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ddc0732153f45e8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E932B1F-513C-4DBC-BE3B-285102BFB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01BCA49-83A7-41E8-BEAC-9933BABAB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671227-462A-43A6-8F1D-BED797CB96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064B2E-9F7C-4A4E-AA65-68534237E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B626B2B-5B0A-4035-B980-5C6126D03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A918481-E591-4599-BCA3-2FDBF6249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CURRICULUM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5564B6-B7C5-4ED4-9A29-FF30C3D41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07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F17DFBE-E074-40A3-8F52-B1A1A128A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336F3CF-DE83-4F25-87D3-3325FC477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21671D3-5526-4B71-9A92-C05A964B0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The core curriculum follows the natural arc of change conversations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A9DFA1A-3B78-46D6-9F9B-BE999C243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module architecture mirrors how skilled MI unfolds in real sessions, from engagement to maintenance.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28B68DD-14FB-41D8-9A8B-AB1DC7157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DD2515E-4926-41E8-9A83-E299875E0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8DC022E-33C8-4B65-97E1-3C6F6F769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F21274F-B1F1-414D-B60B-E88C114E2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0D19563-3B08-4417-AC04-0CA03CA1D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9578C53-1820-4095-8DAD-AD89D8390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BF273D-B04E-4544-8744-976AB124B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Foundations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FF1A2AC-1902-4046-8FB4-4F6CCB427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Change conversations, MI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spirit, the four processes,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and the communication habits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that block progress.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DCE3076-21C3-40D5-9047-7708A060D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CFC83F1-2CB3-49BC-84AC-181A07134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E8F608A-0328-4C9E-AA49-F3C27D894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8616BCC-ECDA-474C-ADB7-3418177BF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5AE18E9-272F-4F9C-81F2-675004736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67F6EAE-B395-4C97-9507-262680958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A9BF304-E0F4-4642-85E0-582FE07297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Core Skill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C61B5B7-B7D9-4444-812A-807835724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OARS, reflective listening,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values, focus, discrepancy,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information exchange,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ethics.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38EC5DD-EAF5-46E7-856B-23DEFB1E2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052E203-A79B-45CD-8488-CB3337DAB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C5FEF56-7605-4CD0-8B26-28016E36E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9D5C27F-B311-45CC-A405-7C34B231D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59EA40F-80C0-4863-BA5E-FB663AD23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7AA6363-69A9-4FAA-98E6-008EE6873B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935E4CE-1968-4560-B83E-9CB62F436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Advanced Application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8E52523-5839-4D81-92E6-0BE4F5F4C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Ambivalence, discord,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confidence, planning,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commitment, persistence,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specialty use cases.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8DE1216-DA6A-452E-9F56-64D0D0345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054439462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c3a57d57ea54def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2DF1DB0-610B-457C-9C1C-C120EAD08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D6FDED8-57C7-4F95-B12D-10211D806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F66B064-3EF3-4C00-AC41-BBC5C45D5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587B5AE-5965-4334-8984-B1C5A5003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AC52F6F-8791-42EE-8DD8-8806296E0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215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9E4803-51FE-4CA7-B2AF-0E6A8BFF3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PROOF OF SKILL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76034C2-8906-40F6-98BA-B3B0E055C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08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6B74E39-3BB7-45F7-BD21-FD0D9132B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4A4631A-7C30-4F64-B22E-F59D09F67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CAC679B-2C07-4161-8F2B-A4A4FFD57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72390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Practice, supervision, and certification are the premium moat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37C89B0-F694-45C2-A8E4-DA3AA697D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858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This is where perceived value increases sharply: learners are seen, scored, corrected, and verified.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CA3EBBE-0E9B-485C-9F9F-BE5B65F19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5E8853-FBA8-450D-A098-B2037A2AB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D27CFF-81AB-4025-93FF-07C3B21AB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AD3BF7E-DAFB-4364-A1F5-315AC47A1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124325"/>
            <a:ext cx="5715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31A9A9-C35D-499E-BFE3-E2AE705B0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7775" y="4048125"/>
            <a:ext cx="571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B7EAFC-326D-4008-8484-61D57FE91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981450"/>
            <a:ext cx="571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BC3D809-5D74-4D8D-A7D2-3D3665451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Guided Practice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F04FE07-3287-44CA-80E1-6E503142B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Learners rehearse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reflections, agenda mapping,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change talk responses, and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planning in repeated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structured drills.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8B08412-F42A-4684-9448-7EC4DC134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478017-C9A5-415A-87F3-445DE77C5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250E2DA-9F0D-4F8E-9D50-54CA05FB7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280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FD5D023-F0A2-44BF-8D69-86F942332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6625" y="4019550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28561D6-FC37-4AA6-A0A5-92AB4D7F8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8075" y="410527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E6732A3-DA73-4758-98EC-B2355C854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2350" y="4086225"/>
            <a:ext cx="18097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1B33388-E587-485D-9D6F-AEEF6AAFA9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145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Observed Feedback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094B9B0-2A3E-46A4-9B35-2DAD339A4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185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Role-plays, transcript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reviews, and supervision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clinics help turn vague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advice into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behavior-specific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correction.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00FDFFA-A9AC-4BE4-82EC-74158C3B8B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3384550" cy="2171700"/>
          </a:xfrm>
          <a:prstGeom xmlns:a="http://schemas.openxmlformats.org/drawingml/2006/main" prst="roundRect">
            <a:avLst>
              <a:gd name="adj" fmla="val 3509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928AEDB-D1CC-4D9C-97EE-9963FF168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3619500"/>
            <a:ext cx="76200" cy="2171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0A1BBDC-CDCB-453F-B17D-29D05EE81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5950" y="38481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F09CB1E-354A-40E0-B2F8-3BA2A95A5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59775" y="3990975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7C47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2350B6B-A588-4984-BEEC-D29DBD1A1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7400" y="4076700"/>
            <a:ext cx="247650" cy="1238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7A83D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7E56E6C-CC40-4427-BD8B-B4D18C725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5025" y="4162425"/>
            <a:ext cx="19050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6F5B"/>
          </a:solidFill>
          <a:ln xmlns:a="http://schemas.openxmlformats.org/drawingml/2006/main" w="9525">
            <a:solidFill>
              <a:srgbClr val="101214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DBDA710-D2A6-45DA-BB77-80892B88D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64600" y="3829050"/>
            <a:ext cx="2355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6B49"/>
                </a:solidFill>
              </a:defRPr>
            </a:pPr>
            <a:r>
              <a:rPr sz="1125" b="1">
                <a:solidFill>
                  <a:srgbClr val="116B49"/>
                </a:solidFill>
              </a:rPr>
              <a:t>Competency Certification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FB7535B-6568-4BE3-9CB3-96CFDA658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5000" y="4438650"/>
            <a:ext cx="29273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Completion requires quizzes,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participation, assignments,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and recorded or live final</a:t>
            </a:r>
          </a:p>
          <a:p xmlns:a="http://schemas.openxmlformats.org/drawingml/2006/main">
            <a:pPr algn="l">
              <a:defRPr sz="1200" b="0">
                <a:solidFill>
                  <a:srgbClr val="101214"/>
                </a:solidFill>
              </a:defRPr>
            </a:pPr>
            <a:r>
              <a:rPr sz="1200" b="0">
                <a:solidFill>
                  <a:srgbClr val="101214"/>
                </a:solidFill>
              </a:rPr>
              <a:t>skill evaluation.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5CF90D6-DB1E-458B-A023-3A6C56DF4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056195243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4E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BDE94E4-48EF-470C-ADA3-D7B6E2D1CCDD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5733e2e80b24eed"/>
          <a:srcRect xmlns:a="http://schemas.openxmlformats.org/drawingml/2006/main" l="0" t="21875" r="0" b="2187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54E0E6F-8A1E-4007-96FB-1E9214F97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-685800"/>
            <a:ext cx="4000500" cy="400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DDBF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45903A4-76AE-4EBF-865F-6FEC5FAF8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28384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7A83D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EFA5EA-A6E6-43B1-8012-E29BFA188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895350"/>
            <a:ext cx="241935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FFF">
              <a:alpha val="56471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BB3824C-AA9E-41DB-988F-8EF1F0982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257300"/>
            <a:ext cx="21717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6B49">
              <a:alpha val="1882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982D7C3-74CD-417A-B45A-B47032F3E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74118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B0A4E96-3A70-47B6-A6F1-B22787806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4095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ASSETS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D5E7D5A-639D-4AB5-99B5-C551722EC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323850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116B49"/>
                </a:solidFill>
              </a:defRPr>
            </a:pPr>
            <a:r>
              <a:rPr sz="975" b="1">
                <a:solidFill>
                  <a:srgbClr val="116B49"/>
                </a:solidFill>
              </a:rPr>
              <a:t>09 / 12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E1ACE47-F2B1-4BCD-A51D-49DBEC273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096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2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B29C10-12DA-46B5-A119-4E4D44053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" y="5429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19050">
            <a:solidFill>
              <a:srgbClr val="101214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4EA7EE8-312A-4B03-B109-FD4D47150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19150"/>
            <a:ext cx="66675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01214"/>
                </a:solidFill>
              </a:defRPr>
            </a:pPr>
            <a:r>
              <a:rPr sz="3000" b="1">
                <a:solidFill>
                  <a:srgbClr val="101214"/>
                </a:solidFill>
              </a:rPr>
              <a:t>Students receive more than lessons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18A49EC-BF4C-411D-9AA5-E47416C22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228850"/>
            <a:ext cx="6667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30363A"/>
                </a:solidFill>
              </a:defRPr>
            </a:pPr>
            <a:r>
              <a:rPr sz="1425" b="0">
                <a:solidFill>
                  <a:srgbClr val="30363A"/>
                </a:solidFill>
              </a:rPr>
              <a:t>The ecosystem of templates, scripts, notes, and workbooks increases practical value and post-course usability.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4611BD8-0F7E-4983-A144-1B3CAE172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F1F0B38-A042-4E2D-BDDD-2A3BF949B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C47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2FE1C8F-D674-4E20-8965-99076E3ED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50+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D11887-28B4-49EE-BDB6-CEF44FDAC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Scripts and worksheets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AF74CE6-F0F8-4166-823B-46A404821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Cheat sheets, values tools, EPE scripts, and planning templates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973BB78-7D35-4AFB-A139-D36D4167E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C6C0A79-174B-4B60-9AF1-4DBAB587E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A8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D8E1EE5-F2B6-413A-B500-1AEC3D83D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2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7B7CEF6-C581-4AEE-A559-4ED943B3B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Workbooks included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13BF4B7-15AB-4039-991B-12E690274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Student workbook and trainer workbook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5A80325-946D-44FB-92A3-48EC45855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1657350"/>
          </a:xfrm>
          <a:prstGeom xmlns:a="http://schemas.openxmlformats.org/drawingml/2006/main" prst="roundRect">
            <a:avLst>
              <a:gd name="adj" fmla="val 4598"/>
            </a:avLst>
          </a:prstGeom>
          <a:solidFill xmlns:a="http://schemas.openxmlformats.org/drawingml/2006/main">
            <a:srgbClr val="F7F4ED">
              <a:alpha val="96078"/>
            </a:srgbClr>
          </a:solidFill>
          <a:ln xmlns:a="http://schemas.openxmlformats.org/drawingml/2006/main" w="11430">
            <a:solidFill>
              <a:srgbClr val="101214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8F2B0F3-EBB6-4FD2-A38B-E63C46D1B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48100"/>
            <a:ext cx="3143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6F5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16D8DB8-0A2E-45DD-B993-18B5D6ABC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076700"/>
            <a:ext cx="2724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214"/>
                </a:solidFill>
              </a:defRPr>
            </a:pPr>
            <a:r>
              <a:rPr sz="2550" b="1">
                <a:solidFill>
                  <a:srgbClr val="101214"/>
                </a:solidFill>
              </a:rPr>
              <a:t>1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783B736-AE85-45BE-9441-FDDD6321F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4629150"/>
            <a:ext cx="2686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30363A"/>
                </a:solidFill>
              </a:defRPr>
            </a:pPr>
            <a:r>
              <a:rPr sz="1200" b="0">
                <a:solidFill>
                  <a:srgbClr val="30363A"/>
                </a:solidFill>
              </a:rPr>
              <a:t>Certification pathway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2DF7468-5CD1-4505-8A75-585ECC076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5105400"/>
            <a:ext cx="2686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Clear rubric from enrollment to final assessment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D29415E-2C4B-44EA-B226-364B6BB92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933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87076"/>
                </a:solidFill>
              </a:defRPr>
            </a:pPr>
            <a:r>
              <a:rPr sz="750" b="0">
                <a:solidFill>
                  <a:srgbClr val="687076"/>
                </a:solidFill>
              </a:rPr>
              <a:t>Motivational Interviewing Mastery Certification</a:t>
            </a:r>
          </a:p>
        </p:txBody>
      </p:sp>
    </p:spTree>
    <p:extLst>
      <p:ext uri="{BB962C8B-B14F-4D97-AF65-F5344CB8AC3E}">
        <p14:creationId xmlns:p14="http://schemas.microsoft.com/office/powerpoint/2010/main" val="56001542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2026-05-10T04:33:53.6790000Z</dcterms:created>
  <dcterms:modified xsi:type="dcterms:W3CDTF">2026-05-10T04:33:53.6790000Z</dcterms:modified>
</coreProperties>
</file>